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66" r:id="rId3"/>
    <p:sldId id="271" r:id="rId4"/>
    <p:sldId id="272" r:id="rId5"/>
    <p:sldId id="273" r:id="rId6"/>
    <p:sldId id="274" r:id="rId7"/>
    <p:sldId id="276" r:id="rId8"/>
    <p:sldId id="277" r:id="rId9"/>
    <p:sldId id="26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3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7D8E-2608-4909-8CB6-C6A9DADFDB47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03448-7B52-4231-A926-7C4DD43421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7D8E-2608-4909-8CB6-C6A9DADFDB47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03448-7B52-4231-A926-7C4DD43421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7D8E-2608-4909-8CB6-C6A9DADFDB47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03448-7B52-4231-A926-7C4DD43421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7D8E-2608-4909-8CB6-C6A9DADFDB47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03448-7B52-4231-A926-7C4DD43421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7D8E-2608-4909-8CB6-C6A9DADFDB47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03448-7B52-4231-A926-7C4DD43421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7D8E-2608-4909-8CB6-C6A9DADFDB47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03448-7B52-4231-A926-7C4DD43421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7D8E-2608-4909-8CB6-C6A9DADFDB47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03448-7B52-4231-A926-7C4DD43421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7D8E-2608-4909-8CB6-C6A9DADFDB47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03448-7B52-4231-A926-7C4DD43421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7D8E-2608-4909-8CB6-C6A9DADFDB47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03448-7B52-4231-A926-7C4DD43421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7D8E-2608-4909-8CB6-C6A9DADFDB47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03448-7B52-4231-A926-7C4DD43421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7D8E-2608-4909-8CB6-C6A9DADFDB47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03448-7B52-4231-A926-7C4DD43421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A7D8E-2608-4909-8CB6-C6A9DADFDB47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03448-7B52-4231-A926-7C4DD434211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avatars.mds.yandex.net/get-pdb/1707109/d8ae7487-329e-4a7b-b0ff-dc13d4f3734f/s1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61452"/>
            <a:ext cx="9143999" cy="691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476186" y="764704"/>
            <a:ext cx="484023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dirty="0">
                <a:solidFill>
                  <a:srgbClr val="0070C0"/>
                </a:solidFill>
                <a:latin typeface="Impact" pitchFamily="34" charset="0"/>
              </a:rPr>
              <a:t>Восприятие   </a:t>
            </a:r>
            <a:r>
              <a:rPr lang="ru-RU" sz="5400" dirty="0" smtClean="0">
                <a:solidFill>
                  <a:srgbClr val="0070C0"/>
                </a:solidFill>
                <a:latin typeface="Impact" pitchFamily="34" charset="0"/>
              </a:rPr>
              <a:t> </a:t>
            </a:r>
          </a:p>
          <a:p>
            <a:r>
              <a:rPr lang="ru-RU" sz="5400" dirty="0">
                <a:solidFill>
                  <a:srgbClr val="0070C0"/>
                </a:solidFill>
                <a:latin typeface="Impact" pitchFamily="34" charset="0"/>
              </a:rPr>
              <a:t> </a:t>
            </a:r>
            <a:r>
              <a:rPr lang="ru-RU" sz="5400" dirty="0" smtClean="0">
                <a:solidFill>
                  <a:srgbClr val="0070C0"/>
                </a:solidFill>
                <a:latin typeface="Impact" pitchFamily="34" charset="0"/>
              </a:rPr>
              <a:t>                  формы</a:t>
            </a:r>
            <a:endParaRPr lang="ru-RU" sz="5400" dirty="0">
              <a:solidFill>
                <a:srgbClr val="0070C0"/>
              </a:solidFill>
              <a:latin typeface="Impact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23928" y="4509120"/>
            <a:ext cx="43204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smtClean="0">
                <a:latin typeface="Times New Roman" pitchFamily="18" charset="0"/>
                <a:cs typeface="Times New Roman" pitchFamily="18" charset="0"/>
              </a:rPr>
              <a:t>        Учитель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–дефектолог:  </a:t>
            </a: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Курчанова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Ирина Анатольевна</a:t>
            </a:r>
          </a:p>
        </p:txBody>
      </p:sp>
    </p:spTree>
    <p:extLst>
      <p:ext uri="{BB962C8B-B14F-4D97-AF65-F5344CB8AC3E}">
        <p14:creationId xmlns:p14="http://schemas.microsoft.com/office/powerpoint/2010/main" val="1876768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7B6DB0"/>
              </a:clrFrom>
              <a:clrTo>
                <a:srgbClr val="7B6DB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800" y="1869758"/>
            <a:ext cx="3755033" cy="3035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Поле 16"/>
          <p:cNvSpPr txBox="1"/>
          <p:nvPr/>
        </p:nvSpPr>
        <p:spPr>
          <a:xfrm>
            <a:off x="1763688" y="219771"/>
            <a:ext cx="6264696" cy="72008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600" dirty="0">
                <a:solidFill>
                  <a:schemeClr val="tx1"/>
                </a:solidFill>
              </a:rPr>
              <a:t>Собери все круги</a:t>
            </a:r>
          </a:p>
        </p:txBody>
      </p:sp>
      <p:sp>
        <p:nvSpPr>
          <p:cNvPr id="5" name="Овал 4"/>
          <p:cNvSpPr/>
          <p:nvPr/>
        </p:nvSpPr>
        <p:spPr>
          <a:xfrm>
            <a:off x="7456884" y="3997630"/>
            <a:ext cx="1003548" cy="908112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635328" y="5164914"/>
            <a:ext cx="1376832" cy="1216413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1477938" y="5157192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192188" y="1584008"/>
            <a:ext cx="857250" cy="7814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7448646" y="1805914"/>
            <a:ext cx="1227810" cy="111902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3311157" y="1144514"/>
            <a:ext cx="1287464" cy="619125"/>
          </a:xfrm>
          <a:prstGeom prst="triangle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dirty="0" smtClean="0"/>
          </a:p>
        </p:txBody>
      </p:sp>
      <p:sp>
        <p:nvSpPr>
          <p:cNvPr id="16" name="Овал 15"/>
          <p:cNvSpPr/>
          <p:nvPr/>
        </p:nvSpPr>
        <p:spPr>
          <a:xfrm>
            <a:off x="400083" y="666436"/>
            <a:ext cx="952500" cy="342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6573047" y="5132478"/>
            <a:ext cx="1489504" cy="640642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8" name="Хорда 17"/>
          <p:cNvSpPr/>
          <p:nvPr/>
        </p:nvSpPr>
        <p:spPr>
          <a:xfrm>
            <a:off x="2049438" y="3668670"/>
            <a:ext cx="581025" cy="590550"/>
          </a:xfrm>
          <a:prstGeom prst="chord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4" name="Правильный пятиугольник 13"/>
          <p:cNvSpPr/>
          <p:nvPr/>
        </p:nvSpPr>
        <p:spPr>
          <a:xfrm>
            <a:off x="563538" y="2677813"/>
            <a:ext cx="914400" cy="885825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2939E-7 L -0.26354 0.1023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177" y="5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30684E-6 L -0.3309 -0.20124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45" y="-100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27542E-6 L -0.06302 -0.3456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60" y="-172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80961E-6 L 0.26771 -0.27218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85" y="-136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6.83919E-7 L 0.29913 0.1906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48" y="9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8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3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4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9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0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5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6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6" grpId="0" animBg="1"/>
      <p:bldP spid="17" grpId="0" animBg="1"/>
      <p:bldP spid="18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7B6DB0"/>
              </a:clrFrom>
              <a:clrTo>
                <a:srgbClr val="7B6DB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89816" y="1805914"/>
            <a:ext cx="3755033" cy="3035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Поле 16"/>
          <p:cNvSpPr txBox="1"/>
          <p:nvPr/>
        </p:nvSpPr>
        <p:spPr>
          <a:xfrm>
            <a:off x="1763688" y="219771"/>
            <a:ext cx="6264696" cy="72008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600" dirty="0">
                <a:solidFill>
                  <a:schemeClr val="tx1"/>
                </a:solidFill>
              </a:rPr>
              <a:t>Собери все </a:t>
            </a:r>
            <a:r>
              <a:rPr lang="ru-RU" sz="3600" dirty="0" smtClean="0">
                <a:solidFill>
                  <a:schemeClr val="tx1"/>
                </a:solidFill>
              </a:rPr>
              <a:t>треугольники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15913" y="4674164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7448646" y="1805914"/>
            <a:ext cx="1227810" cy="111902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4797909" y="1232195"/>
            <a:ext cx="1287464" cy="619125"/>
          </a:xfrm>
          <a:prstGeom prst="triangle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dirty="0" smtClean="0"/>
          </a:p>
        </p:txBody>
      </p:sp>
      <p:sp>
        <p:nvSpPr>
          <p:cNvPr id="17" name="Овал 16"/>
          <p:cNvSpPr/>
          <p:nvPr/>
        </p:nvSpPr>
        <p:spPr>
          <a:xfrm rot="2364739">
            <a:off x="6573047" y="5132478"/>
            <a:ext cx="1489504" cy="640642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8" name="Хорда 17"/>
          <p:cNvSpPr/>
          <p:nvPr/>
        </p:nvSpPr>
        <p:spPr>
          <a:xfrm>
            <a:off x="2049438" y="3668670"/>
            <a:ext cx="581025" cy="590550"/>
          </a:xfrm>
          <a:prstGeom prst="chor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4" name="Прямоугольный треугольник 13"/>
          <p:cNvSpPr/>
          <p:nvPr/>
        </p:nvSpPr>
        <p:spPr>
          <a:xfrm>
            <a:off x="1087413" y="1851320"/>
            <a:ext cx="962025" cy="1361656"/>
          </a:xfrm>
          <a:prstGeom prst="rt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5" name="Прямоугольный треугольник 14"/>
          <p:cNvSpPr/>
          <p:nvPr/>
        </p:nvSpPr>
        <p:spPr>
          <a:xfrm rot="3265814">
            <a:off x="4330679" y="5318339"/>
            <a:ext cx="676275" cy="742950"/>
          </a:xfrm>
          <a:prstGeom prst="rtTriangle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2" name="Правильный пятиугольник 11"/>
          <p:cNvSpPr/>
          <p:nvPr/>
        </p:nvSpPr>
        <p:spPr>
          <a:xfrm>
            <a:off x="7339005" y="3480842"/>
            <a:ext cx="982579" cy="966206"/>
          </a:xfrm>
          <a:prstGeom prst="pentago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6" name="Трапеция 15"/>
          <p:cNvSpPr/>
          <p:nvPr/>
        </p:nvSpPr>
        <p:spPr>
          <a:xfrm>
            <a:off x="2164877" y="1232195"/>
            <a:ext cx="966787" cy="902331"/>
          </a:xfrm>
          <a:prstGeom prst="trapezoid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9" name="Блок-схема: решение 18"/>
          <p:cNvSpPr/>
          <p:nvPr/>
        </p:nvSpPr>
        <p:spPr>
          <a:xfrm>
            <a:off x="2164877" y="4959914"/>
            <a:ext cx="695325" cy="1544351"/>
          </a:xfrm>
          <a:prstGeom prst="flowChartDecision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102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04991E-6 L -0.07136 0.26433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76" y="132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806 0.03628 L 0.29705 0.05707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47" y="10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84 0.01686 L -0.00278 -0.2976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1" y="-157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6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2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7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8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7" grpId="0" animBg="1"/>
      <p:bldP spid="18" grpId="0" animBg="1"/>
      <p:bldP spid="14" grpId="0" animBg="1"/>
      <p:bldP spid="15" grpId="0" animBg="1"/>
      <p:bldP spid="12" grpId="0" animBg="1"/>
      <p:bldP spid="16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7B6DB0"/>
              </a:clrFrom>
              <a:clrTo>
                <a:srgbClr val="7B6DB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800" y="1869758"/>
            <a:ext cx="3755033" cy="3035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Поле 16"/>
          <p:cNvSpPr txBox="1"/>
          <p:nvPr/>
        </p:nvSpPr>
        <p:spPr>
          <a:xfrm>
            <a:off x="1763688" y="219771"/>
            <a:ext cx="6264696" cy="72008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600" dirty="0">
                <a:solidFill>
                  <a:schemeClr val="tx1"/>
                </a:solidFill>
              </a:rPr>
              <a:t>Собери все </a:t>
            </a:r>
            <a:r>
              <a:rPr lang="ru-RU" sz="3600" dirty="0" smtClean="0">
                <a:solidFill>
                  <a:schemeClr val="tx1"/>
                </a:solidFill>
              </a:rPr>
              <a:t>овалы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5834064" y="5164914"/>
            <a:ext cx="2194320" cy="1216413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1477938" y="5157192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591102" y="753804"/>
            <a:ext cx="857250" cy="781420"/>
          </a:xfrm>
          <a:prstGeom prst="ellips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846847" y="5485006"/>
            <a:ext cx="1227810" cy="1119029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3311157" y="1144514"/>
            <a:ext cx="1287464" cy="619125"/>
          </a:xfrm>
          <a:prstGeom prst="triangl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dirty="0" smtClean="0"/>
          </a:p>
        </p:txBody>
      </p:sp>
      <p:sp>
        <p:nvSpPr>
          <p:cNvPr id="16" name="Овал 15"/>
          <p:cNvSpPr/>
          <p:nvPr/>
        </p:nvSpPr>
        <p:spPr>
          <a:xfrm>
            <a:off x="312588" y="3140968"/>
            <a:ext cx="1451099" cy="69915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7213906" y="2060848"/>
            <a:ext cx="1489504" cy="640642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8" name="Хорда 17"/>
          <p:cNvSpPr/>
          <p:nvPr/>
        </p:nvSpPr>
        <p:spPr>
          <a:xfrm>
            <a:off x="6236320" y="1574483"/>
            <a:ext cx="581025" cy="590550"/>
          </a:xfrm>
          <a:prstGeom prst="chord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4" name="Правильный пятиугольник 13"/>
          <p:cNvSpPr/>
          <p:nvPr/>
        </p:nvSpPr>
        <p:spPr>
          <a:xfrm>
            <a:off x="1763687" y="1938256"/>
            <a:ext cx="914400" cy="885825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5" name="Шестиугольник 14"/>
          <p:cNvSpPr/>
          <p:nvPr/>
        </p:nvSpPr>
        <p:spPr>
          <a:xfrm>
            <a:off x="7285607" y="3437510"/>
            <a:ext cx="976313" cy="924864"/>
          </a:xfrm>
          <a:prstGeom prst="hexago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102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7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06654E-7 L -0.30729 0.1525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65" y="76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3623E-7 L -0.22066 -0.35628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42" y="-178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91682E-6 L 0.40174 4.91682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8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6" grpId="0" animBg="1"/>
      <p:bldP spid="17" grpId="0" animBg="1"/>
      <p:bldP spid="18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7B6DB0"/>
              </a:clrFrom>
              <a:clrTo>
                <a:srgbClr val="7B6DB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800" y="1869758"/>
            <a:ext cx="3755033" cy="3035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Поле 16"/>
          <p:cNvSpPr txBox="1"/>
          <p:nvPr/>
        </p:nvSpPr>
        <p:spPr>
          <a:xfrm>
            <a:off x="1763688" y="219771"/>
            <a:ext cx="6264696" cy="72008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600" dirty="0">
                <a:solidFill>
                  <a:schemeClr val="tx1"/>
                </a:solidFill>
              </a:rPr>
              <a:t>Собери все </a:t>
            </a:r>
            <a:r>
              <a:rPr lang="ru-RU" sz="3600" dirty="0" smtClean="0">
                <a:solidFill>
                  <a:schemeClr val="tx1"/>
                </a:solidFill>
              </a:rPr>
              <a:t>прямоугольники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7456884" y="3021704"/>
            <a:ext cx="1003548" cy="908112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28816" y="5739543"/>
            <a:ext cx="1075410" cy="57860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6616030" y="4717415"/>
            <a:ext cx="952500" cy="159070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4" name="Блок-схема: решение 13"/>
          <p:cNvSpPr/>
          <p:nvPr/>
        </p:nvSpPr>
        <p:spPr>
          <a:xfrm>
            <a:off x="476416" y="473126"/>
            <a:ext cx="695325" cy="1875754"/>
          </a:xfrm>
          <a:prstGeom prst="flowChartDecisi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5" name="Блок-схема: решение 14"/>
          <p:cNvSpPr/>
          <p:nvPr/>
        </p:nvSpPr>
        <p:spPr>
          <a:xfrm>
            <a:off x="5325651" y="1144514"/>
            <a:ext cx="695325" cy="933450"/>
          </a:xfrm>
          <a:prstGeom prst="flowChartDecision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914566" y="4373887"/>
            <a:ext cx="514350" cy="476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4649316" y="5738293"/>
            <a:ext cx="1458357" cy="70750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2339950" y="1550926"/>
            <a:ext cx="1228381" cy="52703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7092280" y="1869758"/>
            <a:ext cx="1380728" cy="238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4" name="Правильный пятиугольник 23"/>
          <p:cNvSpPr/>
          <p:nvPr/>
        </p:nvSpPr>
        <p:spPr>
          <a:xfrm>
            <a:off x="2414966" y="4520177"/>
            <a:ext cx="914400" cy="885825"/>
          </a:xfrm>
          <a:prstGeom prst="pentago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102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26987E-6 L 0.17691 0.23499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37" y="117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66359E-7 L -0.29583 0.18854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92" y="94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68022E-6 L -0.07239 -0.36645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28" y="-183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2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7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8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4" grpId="0" animBg="1"/>
      <p:bldP spid="15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7B6DB0"/>
              </a:clrFrom>
              <a:clrTo>
                <a:srgbClr val="7B6DB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800" y="1869758"/>
            <a:ext cx="3755033" cy="3035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Поле 16"/>
          <p:cNvSpPr txBox="1"/>
          <p:nvPr/>
        </p:nvSpPr>
        <p:spPr>
          <a:xfrm>
            <a:off x="1763688" y="219771"/>
            <a:ext cx="6264696" cy="72008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600" dirty="0">
                <a:solidFill>
                  <a:schemeClr val="tx1"/>
                </a:solidFill>
              </a:rPr>
              <a:t>Собери все </a:t>
            </a:r>
            <a:r>
              <a:rPr lang="ru-RU" sz="3600" dirty="0" smtClean="0">
                <a:solidFill>
                  <a:schemeClr val="tx1"/>
                </a:solidFill>
              </a:rPr>
              <a:t>квадраты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448646" y="1805914"/>
            <a:ext cx="1227810" cy="1119029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400083" y="666436"/>
            <a:ext cx="952500" cy="3429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6573047" y="5132478"/>
            <a:ext cx="1489504" cy="640642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4" name="Правильный пятиугольник 13"/>
          <p:cNvSpPr/>
          <p:nvPr/>
        </p:nvSpPr>
        <p:spPr>
          <a:xfrm>
            <a:off x="161958" y="2365428"/>
            <a:ext cx="914400" cy="885825"/>
          </a:xfrm>
          <a:prstGeom prst="pentag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93802" y="5352086"/>
            <a:ext cx="858781" cy="84333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09950" y="1384266"/>
            <a:ext cx="514350" cy="47625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649316" y="4924360"/>
            <a:ext cx="1095561" cy="10568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7191470" y="3495674"/>
            <a:ext cx="836913" cy="76354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2" name="Параллелограмм 21"/>
          <p:cNvSpPr/>
          <p:nvPr/>
        </p:nvSpPr>
        <p:spPr>
          <a:xfrm>
            <a:off x="1273150" y="4144146"/>
            <a:ext cx="981075" cy="419100"/>
          </a:xfrm>
          <a:prstGeom prst="parallelogram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3" name="Параллелограмм 22"/>
          <p:cNvSpPr/>
          <p:nvPr/>
        </p:nvSpPr>
        <p:spPr>
          <a:xfrm>
            <a:off x="5570019" y="1569591"/>
            <a:ext cx="981075" cy="419100"/>
          </a:xfrm>
          <a:prstGeom prst="parallelogram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4" name="Блок-схема: решение 23"/>
          <p:cNvSpPr/>
          <p:nvPr/>
        </p:nvSpPr>
        <p:spPr>
          <a:xfrm>
            <a:off x="3028975" y="5261967"/>
            <a:ext cx="695325" cy="933450"/>
          </a:xfrm>
          <a:prstGeom prst="flowChartDecision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5" name="Прямоугольный треугольник 24"/>
          <p:cNvSpPr/>
          <p:nvPr/>
        </p:nvSpPr>
        <p:spPr>
          <a:xfrm>
            <a:off x="1477938" y="1310098"/>
            <a:ext cx="662174" cy="992144"/>
          </a:xfrm>
          <a:prstGeom prst="rtTriangl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117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28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28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7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3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2.90203E-6 L -0.2691 -0.08618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55" y="-43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8.68762E-7 L -0.0684 -0.30499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20" y="-15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95933E-6 L 0.3283 -0.29944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06" y="-14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21627E-6 L 0.08142 0.20009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62" y="100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8" dur="indefinit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9" dur="indefinite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9" grpId="0" animBg="1"/>
      <p:bldP spid="16" grpId="0" animBg="1"/>
      <p:bldP spid="17" grpId="0" animBg="1"/>
      <p:bldP spid="14" grpId="0" animBg="1"/>
      <p:bldP spid="15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ds05.infourok.ru/uploads/ex/0f4c/00074ec3-4fafdbaf/hello_html_27cb2b5f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70" t="2165" r="53497" b="58874"/>
          <a:stretch/>
        </p:blipFill>
        <p:spPr bwMode="auto">
          <a:xfrm>
            <a:off x="0" y="5478756"/>
            <a:ext cx="999421" cy="117866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Рисунок 2" descr="https://ds05.infourok.ru/uploads/ex/0f4c/00074ec3-4fafdbaf/hello_html_27cb2b5f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15" t="2165" r="28252" b="58874"/>
          <a:stretch/>
        </p:blipFill>
        <p:spPr bwMode="auto">
          <a:xfrm>
            <a:off x="3851921" y="5377844"/>
            <a:ext cx="1008112" cy="122730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Рисунок 3" descr="https://ds05.infourok.ru/uploads/ex/0f4c/00074ec3-4fafdbaf/hello_html_27cb2b5f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391" t="2598" r="2476" b="58441"/>
          <a:stretch/>
        </p:blipFill>
        <p:spPr bwMode="auto">
          <a:xfrm>
            <a:off x="8017362" y="5439410"/>
            <a:ext cx="1134745" cy="14185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Рисунок 4" descr="https://ds05.infourok.ru/uploads/ex/0f4c/00074ec3-4fafdbaf/hello_html_27cb2b5f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531" t="34200" r="4336" b="26839"/>
          <a:stretch/>
        </p:blipFill>
        <p:spPr bwMode="auto">
          <a:xfrm>
            <a:off x="5001622" y="5277838"/>
            <a:ext cx="1134745" cy="14185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Рисунок 5" descr="https://ds05.infourok.ru/uploads/ex/0f4c/00074ec3-4fafdbaf/hello_html_27cb2b5f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46" t="35932" r="27721" b="25107"/>
          <a:stretch/>
        </p:blipFill>
        <p:spPr bwMode="auto">
          <a:xfrm>
            <a:off x="2915817" y="5558230"/>
            <a:ext cx="936104" cy="107866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Рисунок 6" descr="https://ds05.infourok.ru/uploads/ex/0f4c/00074ec3-4fafdbaf/hello_html_27cb2b5f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07" t="35066" r="54560" b="25973"/>
          <a:stretch/>
        </p:blipFill>
        <p:spPr bwMode="auto">
          <a:xfrm>
            <a:off x="6138792" y="5586034"/>
            <a:ext cx="890171" cy="105085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Рисунок 7" descr="https://ds05.infourok.ru/uploads/ex/0f4c/00074ec3-4fafdbaf/hello_html_27cb2b5f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15" t="71862" r="56952" b="432"/>
          <a:stretch/>
        </p:blipFill>
        <p:spPr bwMode="auto">
          <a:xfrm>
            <a:off x="1781072" y="5662732"/>
            <a:ext cx="1134745" cy="96772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Рисунок 8" descr="https://ds05.infourok.ru/uploads/ex/0f4c/00074ec3-4fafdbaf/hello_html_27cb2b5f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349" t="72294" r="28518"/>
          <a:stretch/>
        </p:blipFill>
        <p:spPr bwMode="auto">
          <a:xfrm>
            <a:off x="7028963" y="5563901"/>
            <a:ext cx="1134745" cy="10083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Рисунок 9" descr="https://ds05.infourok.ru/uploads/ex/0f4c/00074ec3-4fafdbaf/hello_html_27cb2b5f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673" t="72294" r="2476"/>
          <a:stretch/>
        </p:blipFill>
        <p:spPr bwMode="auto">
          <a:xfrm>
            <a:off x="818866" y="5595421"/>
            <a:ext cx="999447" cy="10083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Овал 10"/>
          <p:cNvSpPr/>
          <p:nvPr/>
        </p:nvSpPr>
        <p:spPr>
          <a:xfrm>
            <a:off x="562505" y="2620183"/>
            <a:ext cx="1512168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3527885" y="2442709"/>
            <a:ext cx="1656184" cy="129614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6579533" y="2495442"/>
            <a:ext cx="1437829" cy="12434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е 16"/>
          <p:cNvSpPr txBox="1"/>
          <p:nvPr/>
        </p:nvSpPr>
        <p:spPr>
          <a:xfrm>
            <a:off x="683568" y="219771"/>
            <a:ext cx="7308813" cy="72008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Соотнесение предметов по форме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158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96022E-6 L 0.39375 -0.3880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88" y="-19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96022E-6 L 0.62205 -0.3776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094" y="-188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36818E-6 L 0.51197 -0.4301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90" y="-215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07031E-6 L -0.20469 -0.35661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43" y="-178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96022E-6 L 0.00798 -0.3943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9" y="-19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9.25069E-9 L -0.42535 -0.3883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267" y="-19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07031E-6 L -0.55903 -0.3880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951" y="-19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07031E-6 L -0.03941 -0.39847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9" y="-19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57262E-6 L -0.42292 -0.3961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146" y="-198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404664"/>
            <a:ext cx="7776864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chemeClr val="tx1"/>
                </a:solidFill>
              </a:rPr>
              <a:t>Соотнесение предметов по форме</a:t>
            </a:r>
          </a:p>
        </p:txBody>
      </p:sp>
      <p:sp>
        <p:nvSpPr>
          <p:cNvPr id="4" name="Овал 3"/>
          <p:cNvSpPr/>
          <p:nvPr/>
        </p:nvSpPr>
        <p:spPr>
          <a:xfrm>
            <a:off x="646235" y="2215115"/>
            <a:ext cx="165618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Трапеция 4"/>
          <p:cNvSpPr/>
          <p:nvPr/>
        </p:nvSpPr>
        <p:spPr>
          <a:xfrm>
            <a:off x="3431724" y="2148967"/>
            <a:ext cx="1440160" cy="936104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078950" y="2247707"/>
            <a:ext cx="2232248" cy="900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 descr="http://www.piter-komplekt.ru/assets/images/DLYa-SADA/OBUChAYuShhIE2/Bezimyannij(6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85" t="35484" r="22016" b="35484"/>
          <a:stretch/>
        </p:blipFill>
        <p:spPr bwMode="auto">
          <a:xfrm>
            <a:off x="7621161" y="5452026"/>
            <a:ext cx="1246493" cy="9563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Рисунок 7" descr="http://www.piter-komplekt.ru/assets/images/DLYa-SADA/OBUChAYuShhIE2/Bezimyannij(6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760" t="31183" r="736" b="39785"/>
          <a:stretch/>
        </p:blipFill>
        <p:spPr bwMode="auto">
          <a:xfrm>
            <a:off x="5364088" y="5600912"/>
            <a:ext cx="1152128" cy="113296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Рисунок 8" descr="http://www.piter-komplekt.ru/assets/images/DLYa-SADA/OBUChAYuShhIE2/Bezimyannij(6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84" t="67782" r="48412" b="3186"/>
          <a:stretch/>
        </p:blipFill>
        <p:spPr bwMode="auto">
          <a:xfrm>
            <a:off x="1797147" y="5650716"/>
            <a:ext cx="1085210" cy="9255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Рисунок 9" descr="http://www.piter-komplekt.ru/assets/images/DLYa-SADA/OBUChAYuShhIE2/Bezimyannij(6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90" t="2477" r="25506" b="68491"/>
          <a:stretch/>
        </p:blipFill>
        <p:spPr bwMode="auto">
          <a:xfrm>
            <a:off x="2853115" y="5544792"/>
            <a:ext cx="1157218" cy="118908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Рисунок 10" descr="http://www.piter-komplekt.ru/assets/images/DLYa-SADA/OBUChAYuShhIE2/Bezimyannij(6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496" t="67064" b="3904"/>
          <a:stretch/>
        </p:blipFill>
        <p:spPr bwMode="auto">
          <a:xfrm>
            <a:off x="4309" y="4221088"/>
            <a:ext cx="1085210" cy="106958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Рисунок 11" descr="https://img1.liveinternet.ru/images/attach/c/5/86/881/86881533_large_c2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188" t="-614" r="2918" b="69607"/>
          <a:stretch/>
        </p:blipFill>
        <p:spPr bwMode="auto">
          <a:xfrm>
            <a:off x="6728567" y="5677316"/>
            <a:ext cx="933015" cy="113296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Рисунок 12" descr="https://img1.liveinternet.ru/images/attach/c/5/86/881/86881533_large_c2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21" t="4819" r="52255" b="70349"/>
          <a:stretch/>
        </p:blipFill>
        <p:spPr bwMode="auto">
          <a:xfrm>
            <a:off x="8235230" y="4311860"/>
            <a:ext cx="738436" cy="88804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Рисунок 13" descr="https://img1.liveinternet.ru/images/attach/c/5/86/881/86881533_large_c2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7" t="1483" r="77719" b="69608"/>
          <a:stretch/>
        </p:blipFill>
        <p:spPr bwMode="auto">
          <a:xfrm>
            <a:off x="4010333" y="5696130"/>
            <a:ext cx="966783" cy="75869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Рисунок 14" descr="https://avatars.mds.yandex.net/get-mpic/397397/img_id763182659482539555.jpeg/ori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535" t="6132" r="5316" b="75236"/>
          <a:stretch/>
        </p:blipFill>
        <p:spPr bwMode="auto">
          <a:xfrm>
            <a:off x="625812" y="5438852"/>
            <a:ext cx="927413" cy="98265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16797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03423E-6 L 0.64497 -0.2562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240" y="-128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53377E-6 L 0.28646 -0.4271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23" y="-213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5.45791E-7 L -0.07882 -0.4646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41" y="-232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36818E-6 L 0.37812 -0.5037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06" y="-25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96022E-6 L -0.00781 -0.4616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9" y="-230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36818E-6 L 0.14184 -0.46161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83" y="-230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46809E-6 L -0.58612 -0.51503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306" y="-257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71138E-6 L -0.44097 -0.45097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49" y="-225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03423E-6 L -0.76389 -0.29834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194" y="-149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27643" y="2571744"/>
            <a:ext cx="37693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МОЛОДЕЦ !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397</TotalTime>
  <Words>38</Words>
  <Application>Microsoft Office PowerPoint</Application>
  <PresentationFormat>Экран (4:3)</PresentationFormat>
  <Paragraphs>13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1</cp:lastModifiedBy>
  <cp:revision>31</cp:revision>
  <dcterms:created xsi:type="dcterms:W3CDTF">2018-10-17T16:41:44Z</dcterms:created>
  <dcterms:modified xsi:type="dcterms:W3CDTF">2020-03-05T19:16:39Z</dcterms:modified>
</cp:coreProperties>
</file>